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37" r:id="rId3"/>
    <p:sldId id="339" r:id="rId5"/>
    <p:sldId id="366" r:id="rId6"/>
    <p:sldId id="362" r:id="rId7"/>
    <p:sldId id="291" r:id="rId8"/>
    <p:sldId id="350" r:id="rId9"/>
    <p:sldId id="347" r:id="rId10"/>
    <p:sldId id="355" r:id="rId11"/>
    <p:sldId id="349" r:id="rId12"/>
    <p:sldId id="320" r:id="rId13"/>
    <p:sldId id="338" r:id="rId14"/>
    <p:sldId id="331" r:id="rId15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DE0000"/>
    <a:srgbClr val="0F319D"/>
    <a:srgbClr val="133FCB"/>
    <a:srgbClr val="067C0C"/>
    <a:srgbClr val="08A810"/>
    <a:srgbClr val="FF9900"/>
    <a:srgbClr val="045408"/>
    <a:srgbClr val="A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51" autoAdjust="0"/>
  </p:normalViewPr>
  <p:slideViewPr>
    <p:cSldViewPr>
      <p:cViewPr>
        <p:scale>
          <a:sx n="125" d="100"/>
          <a:sy n="125" d="100"/>
        </p:scale>
        <p:origin x="-1254" y="-390"/>
      </p:cViewPr>
      <p:guideLst>
        <p:guide orient="horz" pos="1416"/>
        <p:guide orient="horz" pos="327"/>
        <p:guide orient="horz" pos="2402"/>
        <p:guide orient="horz" pos="2674"/>
        <p:guide orient="horz" pos="3083"/>
        <p:guide pos="295"/>
        <p:guide pos="2880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75320" y="152053"/>
            <a:ext cx="372660" cy="372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58928" y="351869"/>
            <a:ext cx="248440" cy="248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641352" y="654051"/>
            <a:ext cx="8351711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3" name="背景音乐 - 轻快.mp3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828600" y="0"/>
            <a:ext cx="360040" cy="360040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2123728" y="1995686"/>
            <a:ext cx="7992888" cy="9361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5000" i="0" dirty="0" smtClean="0">
                <a:solidFill>
                  <a:schemeClr val="tx2"/>
                </a:solidFill>
                <a:ea typeface="创艺简隶书" pitchFamily="2" charset="-122"/>
              </a:rPr>
              <a:t>亳州</a:t>
            </a:r>
            <a:r>
              <a:rPr lang="zh-CN" altLang="zh-CN" sz="5000" i="0" dirty="0" smtClean="0">
                <a:solidFill>
                  <a:schemeClr val="tx2"/>
                </a:solidFill>
                <a:ea typeface="创艺简隶书" pitchFamily="2" charset="-122"/>
              </a:rPr>
              <a:t>同德</a:t>
            </a:r>
            <a:endParaRPr lang="en-US" altLang="zh-CN" sz="5000" i="0" dirty="0" smtClean="0">
              <a:solidFill>
                <a:schemeClr val="tx2"/>
              </a:solidFill>
              <a:ea typeface="创艺简隶书" pitchFamily="2" charset="-122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zh-CN" sz="3800" i="0" dirty="0" smtClean="0">
                <a:solidFill>
                  <a:schemeClr val="tx2"/>
                </a:solidFill>
                <a:ea typeface="创艺简隶书" pitchFamily="2" charset="-122"/>
              </a:rPr>
              <a:t>人力资源有限公司</a:t>
            </a:r>
            <a:endParaRPr lang="zh-CN" altLang="en-US" sz="3800" i="0" dirty="0">
              <a:solidFill>
                <a:schemeClr val="tx2"/>
              </a:solidFill>
              <a:latin typeface="+mj-ea"/>
              <a:ea typeface="创艺简隶书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4" y="342448"/>
            <a:ext cx="3404153" cy="36146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4" y="2435863"/>
            <a:ext cx="3938735" cy="2628593"/>
          </a:xfrm>
          <a:prstGeom prst="rect">
            <a:avLst/>
          </a:prstGeom>
        </p:spPr>
      </p:pic>
      <p:pic>
        <p:nvPicPr>
          <p:cNvPr id="11" name="图片 10" descr="亳州同德人力资源有限公司_proc_pro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12" grpId="0" bldLvl="0" autoUpdateAnimBg="0"/>
      <p:bldP spid="12" grpId="1" bldLvl="0" autoUpdateAnimBg="0"/>
      <p:bldP spid="12" grpId="2" bldLvl="0" autoUpdateAnimBg="0"/>
      <p:bldP spid="12" grpId="3" bldLvl="0" autoUpdateAnimBg="0"/>
      <p:bldP spid="12" grpId="4"/>
      <p:bldP spid="12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-252536" y="123478"/>
            <a:ext cx="3878614" cy="5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zh-CN" sz="3000" dirty="0" smtClean="0">
                <a:ea typeface="创艺简隶书" pitchFamily="2" charset="-122"/>
              </a:rPr>
              <a:t>合作单位</a:t>
            </a:r>
            <a:endParaRPr lang="zh-CN" altLang="en-US" sz="3000" b="0" i="0" dirty="0">
              <a:latin typeface="方正毡笔黑简体" panose="03000509000000000000" pitchFamily="65" charset="-122"/>
              <a:ea typeface="创艺简隶书" pitchFamily="2" charset="-122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rot="16200000">
            <a:off x="3964200" y="-1456625"/>
            <a:ext cx="1258950" cy="8443817"/>
          </a:xfrm>
          <a:prstGeom prst="downArrow">
            <a:avLst>
              <a:gd name="adj1" fmla="val 49065"/>
              <a:gd name="adj2" fmla="val 44827"/>
            </a:avLst>
          </a:prstGeom>
          <a:solidFill>
            <a:srgbClr val="00B0F0"/>
          </a:solidFill>
          <a:ln>
            <a:noFill/>
          </a:ln>
        </p:spPr>
        <p:txBody>
          <a:bodyPr vert="eaVert"/>
          <a:lstStyle/>
          <a:p>
            <a:pPr algn="ctr"/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41"/>
          <p:cNvGrpSpPr/>
          <p:nvPr/>
        </p:nvGrpSpPr>
        <p:grpSpPr bwMode="auto">
          <a:xfrm>
            <a:off x="2589800" y="2035175"/>
            <a:ext cx="1701613" cy="1524290"/>
            <a:chOff x="1214414" y="2786058"/>
            <a:chExt cx="1935848" cy="1751017"/>
          </a:xfrm>
        </p:grpSpPr>
        <p:grpSp>
          <p:nvGrpSpPr>
            <p:cNvPr id="5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安徽区域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3" name="组合 46"/>
          <p:cNvGrpSpPr/>
          <p:nvPr/>
        </p:nvGrpSpPr>
        <p:grpSpPr bwMode="auto">
          <a:xfrm>
            <a:off x="4291413" y="2035175"/>
            <a:ext cx="1701612" cy="1524290"/>
            <a:chOff x="1214414" y="2786058"/>
            <a:chExt cx="1935848" cy="1751017"/>
          </a:xfrm>
        </p:grpSpPr>
        <p:grpSp>
          <p:nvGrpSpPr>
            <p:cNvPr id="64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长三角区域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8" name="组合 51"/>
          <p:cNvGrpSpPr/>
          <p:nvPr/>
        </p:nvGrpSpPr>
        <p:grpSpPr bwMode="auto">
          <a:xfrm>
            <a:off x="6009777" y="2035175"/>
            <a:ext cx="1701613" cy="1524290"/>
            <a:chOff x="1214414" y="2786058"/>
            <a:chExt cx="1935848" cy="1751017"/>
          </a:xfrm>
        </p:grpSpPr>
        <p:grpSp>
          <p:nvGrpSpPr>
            <p:cNvPr id="6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7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20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国外区域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3" name="组合 40"/>
          <p:cNvGrpSpPr/>
          <p:nvPr/>
        </p:nvGrpSpPr>
        <p:grpSpPr bwMode="auto">
          <a:xfrm>
            <a:off x="925965" y="2035175"/>
            <a:ext cx="1701613" cy="1524290"/>
            <a:chOff x="1214414" y="2786058"/>
            <a:chExt cx="1935848" cy="1751017"/>
          </a:xfrm>
        </p:grpSpPr>
        <p:grpSp>
          <p:nvGrpSpPr>
            <p:cNvPr id="74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76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algn="ctr"/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0000"/>
                  </a:solidFill>
                  <a:latin typeface="汉仪颜楷简" panose="00020600040101010101" charset="-122"/>
                  <a:ea typeface="汉仪颜楷简" panose="00020600040101010101" charset="-122"/>
                  <a:sym typeface="汉仪颜楷简" panose="00020600040101010101" charset="-122"/>
                </a:rPr>
                <a:t>亳州区域</a:t>
              </a:r>
              <a:endParaRPr lang="zh-CN" altLang="en-US" sz="2000" b="1" dirty="0" smtClean="0">
                <a:solidFill>
                  <a:srgbClr val="FF0000"/>
                </a:solidFill>
                <a:latin typeface="汉仪颜楷简" panose="00020600040101010101" charset="-122"/>
                <a:ea typeface="汉仪颜楷简" panose="00020600040101010101" charset="-122"/>
                <a:sym typeface="汉仪颜楷简" panose="00020600040101010101" charset="-122"/>
              </a:endParaRPr>
            </a:p>
          </p:txBody>
        </p:sp>
      </p:grpSp>
      <p:sp>
        <p:nvSpPr>
          <p:cNvPr id="78" name="矩形标注 77"/>
          <p:cNvSpPr/>
          <p:nvPr/>
        </p:nvSpPr>
        <p:spPr>
          <a:xfrm>
            <a:off x="2921467" y="3738408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9" name="矩形标注 78"/>
          <p:cNvSpPr/>
          <p:nvPr/>
        </p:nvSpPr>
        <p:spPr>
          <a:xfrm>
            <a:off x="942277" y="17896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2901119" y="3747983"/>
            <a:ext cx="147515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奇瑞集团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格力集团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中铁四局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江淮汽车厂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Rectangle 28"/>
          <p:cNvSpPr>
            <a:spLocks noChangeArrowheads="1"/>
          </p:cNvSpPr>
          <p:nvPr/>
        </p:nvSpPr>
        <p:spPr bwMode="auto">
          <a:xfrm>
            <a:off x="899592" y="771550"/>
            <a:ext cx="16561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古井集团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 smtClean="0"/>
              <a:t>亳州建行</a:t>
            </a:r>
            <a:endParaRPr lang="en-US" altLang="zh-CN" sz="1200" dirty="0" smtClean="0"/>
          </a:p>
          <a:p>
            <a:pPr algn="ctr">
              <a:lnSpc>
                <a:spcPct val="120000"/>
              </a:lnSpc>
            </a:pPr>
            <a:r>
              <a:rPr lang="zh-CN" altLang="zh-CN" sz="1200" dirty="0" smtClean="0"/>
              <a:t>安广网络亳州市公司</a:t>
            </a:r>
            <a:endParaRPr lang="en-US" altLang="zh-CN" sz="1200" dirty="0" smtClean="0"/>
          </a:p>
          <a:p>
            <a:pPr algn="ctr">
              <a:lnSpc>
                <a:spcPct val="120000"/>
              </a:lnSpc>
            </a:pPr>
            <a:r>
              <a:rPr lang="zh-CN" altLang="zh-CN" sz="1200" dirty="0" smtClean="0"/>
              <a:t>联滔电子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标注 83"/>
          <p:cNvSpPr/>
          <p:nvPr/>
        </p:nvSpPr>
        <p:spPr>
          <a:xfrm>
            <a:off x="6377851" y="3738408"/>
            <a:ext cx="1477858" cy="4526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6357503" y="3747983"/>
            <a:ext cx="147515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安徽建工劳务基地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安徽外经集团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中铁四局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江西外经集团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4326653" y="1789616"/>
            <a:ext cx="1584840" cy="63499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139952" y="771550"/>
            <a:ext cx="187220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华硕集团（苏州）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凯硕电脑（苏州）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国巨电子（中国）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昆山联滔电子有限公司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7" grpId="0" animBg="1"/>
      <p:bldP spid="57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/>
      <p:bldP spid="80" grpId="1"/>
      <p:bldP spid="81" grpId="0"/>
      <p:bldP spid="81" grpId="1"/>
      <p:bldP spid="84" grpId="0" animBg="1"/>
      <p:bldP spid="84" grpId="1" animBg="1"/>
      <p:bldP spid="84" grpId="2" animBg="1"/>
      <p:bldP spid="85" grpId="0"/>
      <p:bldP spid="85" grpId="1"/>
      <p:bldP spid="32" grpId="0" animBg="1"/>
      <p:bldP spid="32" grpId="1" animBg="1"/>
      <p:bldP spid="32" grpId="2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683603" y="105856"/>
            <a:ext cx="3878614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0" i="0" dirty="0" smtClean="0">
                <a:solidFill>
                  <a:srgbClr val="DE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发展方向</a:t>
            </a:r>
            <a:endParaRPr lang="zh-CN" altLang="en-US" sz="2800" b="0" i="0" dirty="0" smtClean="0">
              <a:solidFill>
                <a:srgbClr val="DE0000"/>
              </a:solidFill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827584" y="987574"/>
            <a:ext cx="3424535" cy="3462264"/>
            <a:chOff x="4277618" y="1813081"/>
            <a:chExt cx="3512584" cy="3550815"/>
          </a:xfrm>
        </p:grpSpPr>
        <p:grpSp>
          <p:nvGrpSpPr>
            <p:cNvPr id="25" name="组合 13"/>
            <p:cNvGrpSpPr/>
            <p:nvPr/>
          </p:nvGrpSpPr>
          <p:grpSpPr bwMode="auto">
            <a:xfrm>
              <a:off x="4277618" y="3489753"/>
              <a:ext cx="1677196" cy="1874143"/>
              <a:chOff x="4277618" y="3489753"/>
              <a:chExt cx="1677196" cy="1874143"/>
            </a:xfrm>
          </p:grpSpPr>
          <p:sp>
            <p:nvSpPr>
              <p:cNvPr id="35" name="等腰三角形 51"/>
              <p:cNvSpPr>
                <a:spLocks noChangeArrowheads="1"/>
              </p:cNvSpPr>
              <p:nvPr/>
            </p:nvSpPr>
            <p:spPr bwMode="auto">
              <a:xfrm>
                <a:off x="4277618" y="3489753"/>
                <a:ext cx="1676894" cy="1819570"/>
              </a:xfrm>
              <a:custGeom>
                <a:avLst/>
                <a:gdLst>
                  <a:gd name="T0" fmla="*/ 0 w 1260000"/>
                  <a:gd name="T1" fmla="*/ 0 h 1367762"/>
                  <a:gd name="T2" fmla="*/ 1260000 w 1260000"/>
                  <a:gd name="T3" fmla="*/ 1367762 h 1367762"/>
                </a:gdLst>
                <a:ahLst/>
                <a:cxnLst/>
                <a:rect l="T0" t="T1" r="T2" b="T3"/>
                <a:pathLst>
                  <a:path w="1260000" h="1367762">
                    <a:moveTo>
                      <a:pt x="216016" y="0"/>
                    </a:moveTo>
                    <a:lnTo>
                      <a:pt x="287857" y="107762"/>
                    </a:lnTo>
                    <a:lnTo>
                      <a:pt x="852738" y="107762"/>
                    </a:lnTo>
                    <a:cubicBezTo>
                      <a:pt x="874619" y="323286"/>
                      <a:pt x="1044854" y="494352"/>
                      <a:pt x="1260000" y="517549"/>
                    </a:cubicBezTo>
                    <a:lnTo>
                      <a:pt x="1260000" y="1043866"/>
                    </a:lnTo>
                    <a:lnTo>
                      <a:pt x="1152000" y="1115866"/>
                    </a:lnTo>
                    <a:lnTo>
                      <a:pt x="1260000" y="1187866"/>
                    </a:lnTo>
                    <a:lnTo>
                      <a:pt x="1260000" y="1367762"/>
                    </a:lnTo>
                    <a:lnTo>
                      <a:pt x="0" y="1367762"/>
                    </a:lnTo>
                    <a:lnTo>
                      <a:pt x="0" y="107762"/>
                    </a:lnTo>
                    <a:lnTo>
                      <a:pt x="144175" y="10776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6" name="矩形 83"/>
              <p:cNvSpPr>
                <a:spLocks noChangeArrowheads="1"/>
              </p:cNvSpPr>
              <p:nvPr/>
            </p:nvSpPr>
            <p:spPr bwMode="auto">
              <a:xfrm>
                <a:off x="4277618" y="4255720"/>
                <a:ext cx="1677196" cy="110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400" dirty="0" smtClean="0">
                    <a:solidFill>
                      <a:schemeClr val="bg1"/>
                    </a:solidFill>
                  </a:rPr>
                  <a:t>创业项目孵化</a:t>
                </a:r>
                <a:endParaRPr lang="zh-CN" altLang="en-US" sz="21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6" name="组合 14"/>
            <p:cNvGrpSpPr/>
            <p:nvPr/>
          </p:nvGrpSpPr>
          <p:grpSpPr bwMode="auto">
            <a:xfrm>
              <a:off x="5954512" y="3632651"/>
              <a:ext cx="1821398" cy="1684183"/>
              <a:chOff x="5954512" y="3632651"/>
              <a:chExt cx="1821398" cy="1684183"/>
            </a:xfrm>
          </p:grpSpPr>
          <p:sp>
            <p:nvSpPr>
              <p:cNvPr id="33" name="矩形 42"/>
              <p:cNvSpPr>
                <a:spLocks noChangeArrowheads="1"/>
              </p:cNvSpPr>
              <p:nvPr/>
            </p:nvSpPr>
            <p:spPr bwMode="auto">
              <a:xfrm>
                <a:off x="5954512" y="3632651"/>
                <a:ext cx="1821398" cy="1676672"/>
              </a:xfrm>
              <a:custGeom>
                <a:avLst/>
                <a:gdLst>
                  <a:gd name="T0" fmla="*/ 0 w 1368152"/>
                  <a:gd name="T1" fmla="*/ 0 h 1260000"/>
                  <a:gd name="T2" fmla="*/ 1368152 w 1368152"/>
                  <a:gd name="T3" fmla="*/ 1260000 h 1260000"/>
                </a:gdLst>
                <a:ahLst/>
                <a:cxnLst/>
                <a:rect l="T0" t="T1" r="T2" b="T3"/>
                <a:pathLst>
                  <a:path w="1368152" h="1260000">
                    <a:moveTo>
                      <a:pt x="108000" y="936104"/>
                    </a:moveTo>
                    <a:lnTo>
                      <a:pt x="108000" y="1080104"/>
                    </a:lnTo>
                    <a:lnTo>
                      <a:pt x="0" y="1008104"/>
                    </a:lnTo>
                    <a:close/>
                    <a:moveTo>
                      <a:pt x="518222" y="0"/>
                    </a:moveTo>
                    <a:lnTo>
                      <a:pt x="1075047" y="0"/>
                    </a:lnTo>
                    <a:lnTo>
                      <a:pt x="1145229" y="105273"/>
                    </a:lnTo>
                    <a:lnTo>
                      <a:pt x="1215411" y="0"/>
                    </a:lnTo>
                    <a:lnTo>
                      <a:pt x="1368152" y="0"/>
                    </a:lnTo>
                    <a:lnTo>
                      <a:pt x="1368152" y="1260000"/>
                    </a:lnTo>
                    <a:lnTo>
                      <a:pt x="108152" y="1260000"/>
                    </a:lnTo>
                    <a:lnTo>
                      <a:pt x="108152" y="410070"/>
                    </a:lnTo>
                    <a:cubicBezTo>
                      <a:pt x="324617" y="388083"/>
                      <a:pt x="496235" y="216464"/>
                      <a:pt x="518222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4" name="矩形 84"/>
              <p:cNvSpPr>
                <a:spLocks noChangeArrowheads="1"/>
              </p:cNvSpPr>
              <p:nvPr/>
            </p:nvSpPr>
            <p:spPr bwMode="auto">
              <a:xfrm>
                <a:off x="6098574" y="4208658"/>
                <a:ext cx="1677196" cy="110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400" dirty="0" smtClean="0">
                    <a:solidFill>
                      <a:schemeClr val="bg1"/>
                    </a:solidFill>
                  </a:rPr>
                  <a:t>技能培训</a:t>
                </a:r>
                <a:endParaRPr lang="zh-CN" altLang="en-US" sz="21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7" name="组合 15"/>
            <p:cNvGrpSpPr/>
            <p:nvPr/>
          </p:nvGrpSpPr>
          <p:grpSpPr bwMode="auto">
            <a:xfrm>
              <a:off x="6099016" y="1813081"/>
              <a:ext cx="1691186" cy="1821158"/>
              <a:chOff x="6099016" y="1813081"/>
              <a:chExt cx="1691186" cy="1821158"/>
            </a:xfrm>
          </p:grpSpPr>
          <p:sp>
            <p:nvSpPr>
              <p:cNvPr id="31" name="矩形 35"/>
              <p:cNvSpPr>
                <a:spLocks noChangeArrowheads="1"/>
              </p:cNvSpPr>
              <p:nvPr/>
            </p:nvSpPr>
            <p:spPr bwMode="auto">
              <a:xfrm>
                <a:off x="6099016" y="1813081"/>
                <a:ext cx="1676894" cy="1821158"/>
              </a:xfrm>
              <a:custGeom>
                <a:avLst/>
                <a:gdLst>
                  <a:gd name="T0" fmla="*/ 0 w 1260000"/>
                  <a:gd name="T1" fmla="*/ 0 h 1368389"/>
                  <a:gd name="T2" fmla="*/ 1260000 w 1260000"/>
                  <a:gd name="T3" fmla="*/ 1368389 h 1368389"/>
                </a:gdLst>
                <a:ahLst/>
                <a:cxnLst/>
                <a:rect l="T0" t="T1" r="T2" b="T3"/>
                <a:pathLst>
                  <a:path w="1260000" h="1368389">
                    <a:moveTo>
                      <a:pt x="965077" y="1260389"/>
                    </a:moveTo>
                    <a:lnTo>
                      <a:pt x="1109077" y="1260389"/>
                    </a:lnTo>
                    <a:lnTo>
                      <a:pt x="1037077" y="1368389"/>
                    </a:lnTo>
                    <a:close/>
                    <a:moveTo>
                      <a:pt x="0" y="0"/>
                    </a:moveTo>
                    <a:lnTo>
                      <a:pt x="1260000" y="0"/>
                    </a:lnTo>
                    <a:lnTo>
                      <a:pt x="1260000" y="1260000"/>
                    </a:lnTo>
                    <a:lnTo>
                      <a:pt x="409787" y="1260000"/>
                    </a:lnTo>
                    <a:cubicBezTo>
                      <a:pt x="386590" y="1044854"/>
                      <a:pt x="215525" y="874619"/>
                      <a:pt x="0" y="852738"/>
                    </a:cubicBezTo>
                    <a:lnTo>
                      <a:pt x="0" y="288016"/>
                    </a:lnTo>
                    <a:lnTo>
                      <a:pt x="108000" y="216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2" name="矩形 85"/>
              <p:cNvSpPr>
                <a:spLocks noChangeArrowheads="1"/>
              </p:cNvSpPr>
              <p:nvPr/>
            </p:nvSpPr>
            <p:spPr bwMode="auto">
              <a:xfrm>
                <a:off x="6113005" y="2273108"/>
                <a:ext cx="1677197" cy="110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400" dirty="0" smtClean="0">
                    <a:solidFill>
                      <a:schemeClr val="bg1"/>
                    </a:solidFill>
                  </a:rPr>
                  <a:t>建筑劳务</a:t>
                </a:r>
                <a:endParaRPr lang="zh-CN" altLang="en-US" sz="21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 bwMode="auto">
            <a:xfrm>
              <a:off x="4277618" y="1813081"/>
              <a:ext cx="1821398" cy="1676672"/>
              <a:chOff x="4277618" y="1813081"/>
              <a:chExt cx="1821398" cy="1676672"/>
            </a:xfrm>
          </p:grpSpPr>
          <p:sp>
            <p:nvSpPr>
              <p:cNvPr id="29" name="等腰三角形 52"/>
              <p:cNvSpPr>
                <a:spLocks noChangeArrowheads="1"/>
              </p:cNvSpPr>
              <p:nvPr/>
            </p:nvSpPr>
            <p:spPr bwMode="auto">
              <a:xfrm rot="5400000">
                <a:off x="4349981" y="1740718"/>
                <a:ext cx="1676672" cy="1821398"/>
              </a:xfrm>
              <a:custGeom>
                <a:avLst/>
                <a:gdLst>
                  <a:gd name="T0" fmla="*/ 0 w 1260000"/>
                  <a:gd name="T1" fmla="*/ 0 h 1368000"/>
                  <a:gd name="T2" fmla="*/ 1260000 w 1260000"/>
                  <a:gd name="T3" fmla="*/ 1368000 h 1368000"/>
                </a:gdLst>
                <a:ahLst/>
                <a:cxnLst/>
                <a:rect l="T0" t="T1" r="T2" b="T3"/>
                <a:pathLst>
                  <a:path w="1260000" h="1368000">
                    <a:moveTo>
                      <a:pt x="0" y="1368000"/>
                    </a:moveTo>
                    <a:lnTo>
                      <a:pt x="0" y="108000"/>
                    </a:lnTo>
                    <a:lnTo>
                      <a:pt x="144016" y="108000"/>
                    </a:lnTo>
                    <a:lnTo>
                      <a:pt x="216016" y="0"/>
                    </a:lnTo>
                    <a:lnTo>
                      <a:pt x="288016" y="108000"/>
                    </a:lnTo>
                    <a:lnTo>
                      <a:pt x="853021" y="108000"/>
                    </a:lnTo>
                    <a:cubicBezTo>
                      <a:pt x="876107" y="322207"/>
                      <a:pt x="1045793" y="491893"/>
                      <a:pt x="1260000" y="514979"/>
                    </a:cubicBezTo>
                    <a:lnTo>
                      <a:pt x="1260000" y="1080069"/>
                    </a:lnTo>
                    <a:lnTo>
                      <a:pt x="1152128" y="1151984"/>
                    </a:lnTo>
                    <a:lnTo>
                      <a:pt x="1260000" y="1223899"/>
                    </a:lnTo>
                    <a:lnTo>
                      <a:pt x="1260000" y="136800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7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0" name="矩形 86"/>
              <p:cNvSpPr>
                <a:spLocks noChangeArrowheads="1"/>
              </p:cNvSpPr>
              <p:nvPr/>
            </p:nvSpPr>
            <p:spPr bwMode="auto">
              <a:xfrm>
                <a:off x="4277618" y="2279719"/>
                <a:ext cx="1677196" cy="110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2400" dirty="0" smtClean="0">
                    <a:solidFill>
                      <a:schemeClr val="bg1"/>
                    </a:solidFill>
                  </a:rPr>
                  <a:t>网络招聘</a:t>
                </a:r>
                <a:endParaRPr lang="zh-CN" altLang="en-US" sz="21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 bwMode="auto">
          <a:xfrm>
            <a:off x="1907705" y="2139702"/>
            <a:ext cx="1224136" cy="1080120"/>
            <a:chOff x="5608813" y="2704301"/>
            <a:chExt cx="1286460" cy="1101492"/>
          </a:xfrm>
        </p:grpSpPr>
        <p:sp>
          <p:nvSpPr>
            <p:cNvPr id="71" name="椭圆 88"/>
            <p:cNvSpPr>
              <a:spLocks noChangeArrowheads="1"/>
            </p:cNvSpPr>
            <p:nvPr/>
          </p:nvSpPr>
          <p:spPr bwMode="auto">
            <a:xfrm>
              <a:off x="5715357" y="2704301"/>
              <a:ext cx="1102226" cy="11014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700" b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" name="矩形 87"/>
            <p:cNvSpPr>
              <a:spLocks noChangeArrowheads="1"/>
            </p:cNvSpPr>
            <p:nvPr/>
          </p:nvSpPr>
          <p:spPr bwMode="auto">
            <a:xfrm>
              <a:off x="5608813" y="3073944"/>
              <a:ext cx="1286460" cy="37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051720" y="2355726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>
                <a:solidFill>
                  <a:srgbClr val="FF0000"/>
                </a:solidFill>
              </a:rPr>
              <a:t>服务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 smtClean="0">
                <a:solidFill>
                  <a:srgbClr val="FF0000"/>
                </a:solidFill>
              </a:rPr>
              <a:t>外包</a:t>
            </a:r>
            <a:endParaRPr lang="zh-CN" altLang="zh-CN" b="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55976" y="2139702"/>
            <a:ext cx="4572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亳州同德人力资源立足于</a:t>
            </a:r>
            <a:endParaRPr lang="zh-CN" altLang="en-US" b="0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服务亳州市本地用工为主，辐射</a:t>
            </a:r>
            <a:endParaRPr lang="en-US" altLang="zh-CN" b="0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周边区域，对接</a:t>
            </a:r>
            <a:r>
              <a:rPr lang="en-US" altLang="zh-CN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长三角</a:t>
            </a:r>
            <a:r>
              <a:rPr lang="en-US" altLang="zh-CN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用工一体化，</a:t>
            </a:r>
            <a:endParaRPr lang="en-US" altLang="zh-CN" b="0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打造皖北区域知名人力资源品牌。</a:t>
            </a:r>
            <a:endParaRPr lang="en-US" altLang="zh-CN" b="0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1" name="图片 40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1000">
        <p:checker/>
      </p:transition>
    </mc:Choice>
    <mc:Fallback>
      <p:transition spd="slow" advClick="0" advTm="1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3556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" y="123607"/>
            <a:ext cx="3746000" cy="3977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4" y="2171899"/>
            <a:ext cx="4334265" cy="2892558"/>
          </a:xfrm>
          <a:prstGeom prst="rect">
            <a:avLst/>
          </a:prstGeom>
        </p:spPr>
      </p:pic>
      <p:pic>
        <p:nvPicPr>
          <p:cNvPr id="8" name="图片 7" descr="亳州同德人力资源有限公司_proc_pro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185" y="555625"/>
            <a:ext cx="4869815" cy="2750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445" y="3580130"/>
            <a:ext cx="1466215" cy="1434465"/>
          </a:xfrm>
          <a:prstGeom prst="rect">
            <a:avLst/>
          </a:prstGeom>
        </p:spPr>
      </p:pic>
      <p:pic>
        <p:nvPicPr>
          <p:cNvPr id="3" name="图片 2" descr="QQ截图20220421180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100" y="3683635"/>
            <a:ext cx="2919730" cy="1191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245567" y="1217141"/>
            <a:ext cx="6854825" cy="304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321767" y="1293341"/>
            <a:ext cx="6692900" cy="2874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966292" y="2139702"/>
            <a:ext cx="5472113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500" dirty="0" smtClean="0"/>
              <a:t>        亳州同德人力资源有限公司成立于</a:t>
            </a:r>
            <a:r>
              <a:rPr lang="en-US" altLang="zh-CN" sz="1500" dirty="0" smtClean="0"/>
              <a:t>2011</a:t>
            </a:r>
            <a:r>
              <a:rPr lang="zh-CN" altLang="en-US" sz="1500" dirty="0" smtClean="0"/>
              <a:t>年</a:t>
            </a:r>
            <a:r>
              <a:rPr lang="en-US" altLang="zh-CN" sz="1500" dirty="0" smtClean="0"/>
              <a:t>10</a:t>
            </a:r>
            <a:r>
              <a:rPr lang="zh-CN" altLang="en-US" sz="1500" dirty="0" smtClean="0"/>
              <a:t>月，直属于亳州市人社局，是一家综合性的人力资源服务机构。</a:t>
            </a:r>
            <a:r>
              <a:rPr lang="en-US" altLang="zh-CN" sz="1500" dirty="0" smtClean="0"/>
              <a:t>2022</a:t>
            </a:r>
            <a:r>
              <a:rPr lang="zh-CN" altLang="en-US" sz="1500" dirty="0" smtClean="0"/>
              <a:t>年安徽省人力资源和社会保障厅认定为“</a:t>
            </a:r>
            <a:r>
              <a:rPr lang="en-US" altLang="zh-CN" sz="1500" dirty="0" smtClean="0"/>
              <a:t>AAA</a:t>
            </a:r>
            <a:r>
              <a:rPr lang="zh-CN" altLang="en-US" sz="1500" dirty="0" smtClean="0"/>
              <a:t>级人力资源服务机构”，安徽省人社厅、省国资委、省扶贫办、省工商联评定为“ 安徽省省级就业扶贫基地”； 省经济厅认定安徽省中小企业</a:t>
            </a:r>
            <a:r>
              <a:rPr lang="zh-CN" altLang="en-US" sz="1500" dirty="0" smtClean="0">
                <a:sym typeface="+mn-ea"/>
              </a:rPr>
              <a:t>公共</a:t>
            </a:r>
            <a:r>
              <a:rPr lang="zh-CN" altLang="en-US" sz="1500" dirty="0" smtClean="0"/>
              <a:t>服务示范平台。</a:t>
            </a:r>
            <a:endParaRPr lang="zh-CN" altLang="en-US" sz="1500" dirty="0"/>
          </a:p>
          <a:p>
            <a:pPr eaLnBrk="1" hangingPunct="1">
              <a:lnSpc>
                <a:spcPct val="120000"/>
              </a:lnSpc>
            </a:pPr>
            <a:r>
              <a:rPr lang="en-US" altLang="zh-CN" sz="1500" dirty="0" smtClean="0"/>
              <a:t>  </a:t>
            </a:r>
            <a:endParaRPr lang="zh-CN" altLang="en-US" sz="1500" dirty="0"/>
          </a:p>
        </p:txBody>
      </p:sp>
      <p:pic>
        <p:nvPicPr>
          <p:cNvPr id="15" name="Picture 36" descr="1201941_094030072844_2"/>
          <p:cNvPicPr>
            <a:picLocks noChangeAspect="1" noChangeArrowheads="1"/>
          </p:cNvPicPr>
          <p:nvPr/>
        </p:nvPicPr>
        <p:blipFill>
          <a:blip r:embed="rId2" cstate="print">
            <a:lum bright="1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5"/>
          <a:stretch>
            <a:fillRect/>
          </a:stretch>
        </p:blipFill>
        <p:spPr bwMode="auto">
          <a:xfrm>
            <a:off x="5277817" y="898053"/>
            <a:ext cx="1150938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7" descr="b7fd5266d01609244a046bf5d50735fae6cd343f"/>
          <p:cNvPicPr>
            <a:picLocks noChangeAspect="1" noChangeArrowheads="1"/>
          </p:cNvPicPr>
          <p:nvPr/>
        </p:nvPicPr>
        <p:blipFill>
          <a:blip r:embed="rId3" cstate="print">
            <a:lum bright="1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05" y="898053"/>
            <a:ext cx="1223962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05" y="1348903"/>
            <a:ext cx="195738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58267" y="1340966"/>
            <a:ext cx="1944688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700" dirty="0" smtClean="0">
                <a:solidFill>
                  <a:schemeClr val="bg1"/>
                </a:solidFill>
                <a:latin typeface="方正隶二简体" pitchFamily="65" charset="-122"/>
                <a:ea typeface="方正隶二简体" pitchFamily="65" charset="-122"/>
              </a:rPr>
              <a:t>简  介</a:t>
            </a:r>
            <a:endParaRPr lang="zh-CN" altLang="en-US" sz="3700" dirty="0">
              <a:solidFill>
                <a:schemeClr val="bg1"/>
              </a:solidFill>
              <a:latin typeface="方正隶二简体" pitchFamily="65" charset="-122"/>
              <a:ea typeface="方正隶二简体" pitchFamily="65" charset="-122"/>
            </a:endParaRPr>
          </a:p>
        </p:txBody>
      </p:sp>
      <p:pic>
        <p:nvPicPr>
          <p:cNvPr id="10" name="图片 9" descr="亳州同德人力资源有限公司_proc_pro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" y="0"/>
            <a:ext cx="243552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172237" y="714428"/>
            <a:ext cx="1031051" cy="32208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500" b="1" spc="599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服务范围</a:t>
            </a:r>
            <a:endParaRPr lang="zh-CN" altLang="en-US" sz="5500" b="1" spc="599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59831" y="1203598"/>
            <a:ext cx="5184577" cy="723275"/>
            <a:chOff x="2987824" y="1300427"/>
            <a:chExt cx="5184576" cy="723276"/>
          </a:xfrm>
        </p:grpSpPr>
        <p:sp>
          <p:nvSpPr>
            <p:cNvPr id="43" name="TextBox 42"/>
            <p:cNvSpPr txBox="1"/>
            <p:nvPr/>
          </p:nvSpPr>
          <p:spPr>
            <a:xfrm>
              <a:off x="3625305" y="1407864"/>
              <a:ext cx="4547095" cy="461666"/>
            </a:xfrm>
            <a:prstGeom prst="rect">
              <a:avLst/>
            </a:prstGeom>
            <a:ln>
              <a:solidFill>
                <a:srgbClr val="133FC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  业  介  绍</a:t>
              </a:r>
              <a:endParaRPr lang="zh-CN" altLang="en-US" sz="24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987824" y="1300427"/>
              <a:ext cx="864096" cy="723276"/>
              <a:chOff x="2165941" y="1632858"/>
              <a:chExt cx="864096" cy="723276"/>
            </a:xfrm>
          </p:grpSpPr>
          <p:sp>
            <p:nvSpPr>
              <p:cNvPr id="45" name="五边形 44"/>
              <p:cNvSpPr/>
              <p:nvPr/>
            </p:nvSpPr>
            <p:spPr>
              <a:xfrm>
                <a:off x="2165941" y="1740295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16421" y="1632858"/>
                <a:ext cx="535724" cy="72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1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059831" y="1949079"/>
            <a:ext cx="5184577" cy="723275"/>
            <a:chOff x="2987824" y="2045907"/>
            <a:chExt cx="5184576" cy="723276"/>
          </a:xfrm>
        </p:grpSpPr>
        <p:sp>
          <p:nvSpPr>
            <p:cNvPr id="48" name="TextBox 47"/>
            <p:cNvSpPr txBox="1"/>
            <p:nvPr/>
          </p:nvSpPr>
          <p:spPr>
            <a:xfrm>
              <a:off x="3625305" y="2147553"/>
              <a:ext cx="4547095" cy="46166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b="0" dirty="0" smtClean="0">
                  <a:solidFill>
                    <a:schemeClr val="tx1"/>
                  </a:solidFill>
                </a:rPr>
                <a:t>劳动保障事务代理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987824" y="2045907"/>
              <a:ext cx="864096" cy="723276"/>
              <a:chOff x="2165941" y="2378338"/>
              <a:chExt cx="864096" cy="723276"/>
            </a:xfrm>
          </p:grpSpPr>
          <p:sp>
            <p:nvSpPr>
              <p:cNvPr id="50" name="五边形 49"/>
              <p:cNvSpPr/>
              <p:nvPr/>
            </p:nvSpPr>
            <p:spPr>
              <a:xfrm>
                <a:off x="2165941" y="2479984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16421" y="2378338"/>
                <a:ext cx="535724" cy="72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2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059831" y="2686912"/>
            <a:ext cx="5184577" cy="723275"/>
            <a:chOff x="2987824" y="2783740"/>
            <a:chExt cx="5184576" cy="723276"/>
          </a:xfrm>
        </p:grpSpPr>
        <p:sp>
          <p:nvSpPr>
            <p:cNvPr id="53" name="TextBox 52"/>
            <p:cNvSpPr txBox="1"/>
            <p:nvPr/>
          </p:nvSpPr>
          <p:spPr>
            <a:xfrm>
              <a:off x="3625305" y="2887242"/>
              <a:ext cx="4547095" cy="46166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b="0" dirty="0" smtClean="0">
                  <a:solidFill>
                    <a:schemeClr val="tx1"/>
                  </a:solidFill>
                </a:rPr>
                <a:t>网  络  招  聘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987824" y="2783740"/>
              <a:ext cx="864096" cy="723276"/>
              <a:chOff x="2165941" y="3116171"/>
              <a:chExt cx="864096" cy="723276"/>
            </a:xfrm>
          </p:grpSpPr>
          <p:sp>
            <p:nvSpPr>
              <p:cNvPr id="55" name="五边形 54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16421" y="3116171"/>
                <a:ext cx="535724" cy="72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3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059831" y="3406990"/>
            <a:ext cx="5184577" cy="723275"/>
            <a:chOff x="2987824" y="3503820"/>
            <a:chExt cx="5184576" cy="723276"/>
          </a:xfrm>
        </p:grpSpPr>
        <p:sp>
          <p:nvSpPr>
            <p:cNvPr id="58" name="TextBox 57"/>
            <p:cNvSpPr txBox="1"/>
            <p:nvPr/>
          </p:nvSpPr>
          <p:spPr>
            <a:xfrm>
              <a:off x="3625305" y="3626931"/>
              <a:ext cx="4547095" cy="46166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b="0" dirty="0" smtClean="0">
                  <a:solidFill>
                    <a:schemeClr val="tx1"/>
                  </a:solidFill>
                </a:rPr>
                <a:t>外派劳务输出</a:t>
              </a:r>
              <a:endParaRPr lang="zh-CN" alt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987824" y="3503820"/>
              <a:ext cx="864096" cy="723276"/>
              <a:chOff x="2165941" y="3836251"/>
              <a:chExt cx="864096" cy="723276"/>
            </a:xfrm>
          </p:grpSpPr>
          <p:sp>
            <p:nvSpPr>
              <p:cNvPr id="60" name="五边形 59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16421" y="3836251"/>
                <a:ext cx="535724" cy="72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100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itchFamily="34" charset="-122"/>
                    <a:cs typeface="Arial Unicode MS" pitchFamily="34" charset="-122"/>
                  </a:rPr>
                  <a:t>4</a:t>
                </a:r>
                <a:endParaRPr lang="zh-CN" altLang="en-US" sz="4100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pic>
        <p:nvPicPr>
          <p:cNvPr id="27" name="图片 26" descr="亳州同德人力资源有限公司_proc_pr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8000">
        <p14:switch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172096" y="901155"/>
            <a:ext cx="7072312" cy="3482975"/>
            <a:chOff x="1358950" y="1173758"/>
            <a:chExt cx="7072312" cy="3482975"/>
          </a:xfrm>
        </p:grpSpPr>
        <p:sp>
          <p:nvSpPr>
            <p:cNvPr id="65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F31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7" name="Freeform 6"/>
          <p:cNvSpPr/>
          <p:nvPr/>
        </p:nvSpPr>
        <p:spPr bwMode="auto">
          <a:xfrm>
            <a:off x="1073671" y="699542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F31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1073671" y="699542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7966596" y="4130130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5761" y="1264949"/>
            <a:ext cx="403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2B2A30"/>
                </a:solidFill>
                <a:latin typeface="微软雅黑" panose="020B0503020204020204" charset="-122"/>
                <a:ea typeface="微软雅黑" panose="020B0503020204020204" charset="-122"/>
              </a:rPr>
              <a:t>      主 营 业 务</a:t>
            </a:r>
            <a:endParaRPr lang="zh-CN" altLang="en-US" sz="3200" b="1" dirty="0">
              <a:solidFill>
                <a:srgbClr val="2B2A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2943" y="2515642"/>
            <a:ext cx="5317950" cy="96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 smtClean="0"/>
              <a:t>劳动保障事务代理（劳务派遣、劳务外包、劳动保障事务代理）</a:t>
            </a:r>
            <a:r>
              <a:rPr lang="zh-CN" altLang="en-US" sz="2000" dirty="0" smtClean="0">
                <a:solidFill>
                  <a:srgbClr val="2B2A3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000" dirty="0" smtClean="0"/>
              <a:t>外派劳务输出</a:t>
            </a:r>
            <a:r>
              <a:rPr lang="zh-CN" altLang="en-US" sz="2000" dirty="0" smtClean="0"/>
              <a:t>。</a:t>
            </a:r>
            <a:endParaRPr lang="zh-CN" altLang="en-US" sz="2000" dirty="0">
              <a:solidFill>
                <a:srgbClr val="2B2A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亳州同德人力资源有限公司_proc_pr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8000">
        <p14:switch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952842" y="139511"/>
            <a:ext cx="3741139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0" i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主要劳务业务</a:t>
            </a:r>
            <a:endParaRPr lang="zh-CN" altLang="en-US" sz="2800" b="0" i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99592" y="1347614"/>
            <a:ext cx="2016224" cy="2664296"/>
            <a:chOff x="2280387" y="2060848"/>
            <a:chExt cx="1894500" cy="1894500"/>
          </a:xfrm>
          <a:solidFill>
            <a:srgbClr val="0070C0"/>
          </a:solidFill>
        </p:grpSpPr>
        <p:sp>
          <p:nvSpPr>
            <p:cNvPr id="72" name="椭圆 71"/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劳务保障事务代理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图片 14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6084168" y="1347614"/>
            <a:ext cx="2016224" cy="2664296"/>
            <a:chOff x="2280387" y="2060848"/>
            <a:chExt cx="1894500" cy="1894500"/>
          </a:xfrm>
          <a:solidFill>
            <a:srgbClr val="0070C0"/>
          </a:solidFill>
        </p:grpSpPr>
        <p:sp>
          <p:nvSpPr>
            <p:cNvPr id="26" name="椭圆 25"/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 物业管理</a:t>
              </a:r>
              <a:endParaRPr lang="en-US" altLang="zh-CN" b="1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500" dirty="0" smtClean="0">
                  <a:latin typeface="微软雅黑" panose="020B0503020204020204" charset="-122"/>
                  <a:ea typeface="微软雅黑" panose="020B0503020204020204" charset="-122"/>
                </a:rPr>
                <a:t>（工业园区）</a:t>
              </a:r>
              <a:endParaRPr lang="zh-CN" altLang="en-US" sz="1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91880" y="1347614"/>
            <a:ext cx="2016224" cy="2664296"/>
            <a:chOff x="2280387" y="2060848"/>
            <a:chExt cx="1894500" cy="1894500"/>
          </a:xfrm>
          <a:solidFill>
            <a:srgbClr val="0070C0"/>
          </a:solidFill>
        </p:grpSpPr>
        <p:sp>
          <p:nvSpPr>
            <p:cNvPr id="16" name="椭圆 15"/>
            <p:cNvSpPr/>
            <p:nvPr/>
          </p:nvSpPr>
          <p:spPr>
            <a:xfrm>
              <a:off x="2446695" y="2227156"/>
              <a:ext cx="1561885" cy="15618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劳</a:t>
              </a:r>
              <a:r>
                <a:rPr lang="zh-CN" altLang="en-US" b="1" dirty="0" smtClean="0">
                  <a:latin typeface="微软雅黑" panose="020B0503020204020204" charset="-122"/>
                  <a:ea typeface="微软雅黑" panose="020B0503020204020204" charset="-122"/>
                </a:rPr>
                <a:t>务派遣与外包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280387" y="2060848"/>
              <a:ext cx="1894500" cy="18945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1414463"/>
            <a:ext cx="2536825" cy="1270000"/>
          </a:xfrm>
          <a:custGeom>
            <a:avLst/>
            <a:gdLst/>
            <a:ahLst/>
            <a:cxnLst/>
            <a:rect l="l" t="t" r="r" b="b"/>
            <a:pathLst>
              <a:path w="3168352" h="1584176">
                <a:moveTo>
                  <a:pt x="0" y="0"/>
                </a:moveTo>
                <a:lnTo>
                  <a:pt x="3168352" y="0"/>
                </a:lnTo>
                <a:lnTo>
                  <a:pt x="3168352" y="3841"/>
                </a:lnTo>
                <a:cubicBezTo>
                  <a:pt x="2588276" y="310525"/>
                  <a:pt x="2179467" y="897330"/>
                  <a:pt x="2122331" y="1584176"/>
                </a:cubicBezTo>
                <a:lnTo>
                  <a:pt x="0" y="1584176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endParaRPr lang="zh-CN" altLang="en-US" sz="120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7"/>
          <p:cNvSpPr/>
          <p:nvPr/>
        </p:nvSpPr>
        <p:spPr>
          <a:xfrm>
            <a:off x="5235575" y="1414463"/>
            <a:ext cx="2536825" cy="1270000"/>
          </a:xfrm>
          <a:custGeom>
            <a:avLst/>
            <a:gdLst/>
            <a:ahLst/>
            <a:cxnLst/>
            <a:rect l="l" t="t" r="r" b="b"/>
            <a:pathLst>
              <a:path w="3166201" h="1584176">
                <a:moveTo>
                  <a:pt x="0" y="0"/>
                </a:moveTo>
                <a:lnTo>
                  <a:pt x="3166201" y="0"/>
                </a:lnTo>
                <a:lnTo>
                  <a:pt x="3166201" y="1584176"/>
                </a:lnTo>
                <a:lnTo>
                  <a:pt x="1053993" y="1584176"/>
                </a:lnTo>
                <a:cubicBezTo>
                  <a:pt x="996594" y="894244"/>
                  <a:pt x="584367" y="305252"/>
                  <a:pt x="0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endParaRPr lang="zh-CN" altLang="en-US" sz="1200" b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1219200" y="2946400"/>
            <a:ext cx="2524125" cy="1270000"/>
          </a:xfrm>
          <a:custGeom>
            <a:avLst/>
            <a:gdLst/>
            <a:ahLst/>
            <a:cxnLst/>
            <a:rect l="l" t="t" r="r" b="b"/>
            <a:pathLst>
              <a:path w="3149815" h="1584176">
                <a:moveTo>
                  <a:pt x="0" y="0"/>
                </a:moveTo>
                <a:lnTo>
                  <a:pt x="2121681" y="0"/>
                </a:lnTo>
                <a:cubicBezTo>
                  <a:pt x="2173814" y="685187"/>
                  <a:pt x="2576164" y="1272266"/>
                  <a:pt x="3149815" y="1584176"/>
                </a:cubicBezTo>
                <a:lnTo>
                  <a:pt x="0" y="1584176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endParaRPr lang="zh-CN" altLang="en-US" sz="120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9"/>
          <p:cNvSpPr/>
          <p:nvPr/>
        </p:nvSpPr>
        <p:spPr>
          <a:xfrm>
            <a:off x="5256213" y="2946400"/>
            <a:ext cx="2516187" cy="1270000"/>
          </a:xfrm>
          <a:custGeom>
            <a:avLst/>
            <a:gdLst/>
            <a:ahLst/>
            <a:cxnLst/>
            <a:rect l="l" t="t" r="r" b="b"/>
            <a:pathLst>
              <a:path w="3139691" h="1584176">
                <a:moveTo>
                  <a:pt x="1028133" y="0"/>
                </a:moveTo>
                <a:lnTo>
                  <a:pt x="3139691" y="0"/>
                </a:lnTo>
                <a:lnTo>
                  <a:pt x="3139691" y="1584176"/>
                </a:lnTo>
                <a:lnTo>
                  <a:pt x="0" y="1584176"/>
                </a:lnTo>
                <a:cubicBezTo>
                  <a:pt x="573650" y="1272266"/>
                  <a:pt x="976000" y="685187"/>
                  <a:pt x="1028133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endParaRPr lang="zh-CN" altLang="en-US" sz="1200" b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124200" y="1430338"/>
            <a:ext cx="2792413" cy="27940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 algn="ctr">
            <a:solidFill>
              <a:srgbClr val="0070C0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2800" dirty="0" smtClean="0">
                <a:solidFill>
                  <a:schemeClr val="bg1"/>
                </a:solidFill>
              </a:rPr>
              <a:t>荣获</a:t>
            </a:r>
            <a:r>
              <a:rPr lang="zh-CN" altLang="zh-CN" sz="2800" dirty="0" smtClean="0">
                <a:solidFill>
                  <a:schemeClr val="bg1"/>
                </a:solidFill>
              </a:rPr>
              <a:t>资质及荣誉</a:t>
            </a:r>
            <a:endParaRPr lang="zh-CN" altLang="en-US" sz="2700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95400" y="1582738"/>
            <a:ext cx="1908448" cy="960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SzTx/>
            </a:pPr>
            <a:r>
              <a:rPr lang="zh-CN" altLang="zh-CN" sz="2000" dirty="0" smtClean="0"/>
              <a:t>省人协亳州市联处单位</a:t>
            </a:r>
            <a:endParaRPr lang="zh-CN" altLang="en-US" sz="2000" b="0" dirty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95400" y="3106738"/>
            <a:ext cx="1600200" cy="8903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</a:pPr>
            <a:r>
              <a:rPr lang="zh-CN" altLang="zh-CN" sz="1200" dirty="0" smtClean="0"/>
              <a:t>省人社厅、省扶贫办、省工商联、省国资委省级就业脱贫基地</a:t>
            </a:r>
            <a:endParaRPr lang="zh-CN" altLang="en-US" sz="1200" b="0" dirty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940152" y="1581150"/>
            <a:ext cx="1600200" cy="9605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ClrTx/>
              <a:buSzTx/>
            </a:pPr>
            <a:r>
              <a:rPr lang="zh-CN" altLang="zh-CN" sz="2000" dirty="0" smtClean="0"/>
              <a:t>省人社厅</a:t>
            </a:r>
            <a:r>
              <a:rPr lang="en-US" altLang="zh-CN" sz="2000" dirty="0" smtClean="0"/>
              <a:t>AAA</a:t>
            </a:r>
            <a:r>
              <a:rPr lang="zh-CN" altLang="zh-CN" sz="2000" dirty="0" smtClean="0"/>
              <a:t>单位</a:t>
            </a:r>
            <a:endParaRPr lang="zh-CN" altLang="en-US" sz="2000" b="0" dirty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842000" y="3105150"/>
            <a:ext cx="1854200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ClrTx/>
              <a:buSzTx/>
            </a:pPr>
            <a:r>
              <a:rPr lang="zh-CN" altLang="zh-CN" dirty="0" smtClean="0"/>
              <a:t>亳州市人社局青年就业见习基地</a:t>
            </a:r>
            <a:endParaRPr lang="zh-CN" altLang="en-US" b="0" dirty="0">
              <a:solidFill>
                <a:srgbClr val="4D4D4D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3878614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0" i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资质与荣誉</a:t>
            </a:r>
            <a:endParaRPr lang="zh-CN" altLang="en-US" sz="2800" b="0" i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pic>
        <p:nvPicPr>
          <p:cNvPr id="14" name="图片 13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3878614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0" i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荣誉证书</a:t>
            </a:r>
            <a:endParaRPr lang="zh-CN" altLang="en-US" sz="2800" b="0" i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pic>
        <p:nvPicPr>
          <p:cNvPr id="28" name="图片 27" descr="309f2736eb9e4d14ceb0bc0be3b1bc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6539346" y="1396492"/>
            <a:ext cx="2041971" cy="2808311"/>
          </a:xfrm>
          <a:prstGeom prst="rect">
            <a:avLst/>
          </a:prstGeom>
        </p:spPr>
      </p:pic>
      <p:pic>
        <p:nvPicPr>
          <p:cNvPr id="29" name="图片 28" descr="省人力资源会员协会理事单位_pr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843558"/>
            <a:ext cx="2880320" cy="4299942"/>
          </a:xfrm>
          <a:prstGeom prst="rect">
            <a:avLst/>
          </a:prstGeom>
        </p:spPr>
      </p:pic>
      <p:pic>
        <p:nvPicPr>
          <p:cNvPr id="30" name="图片 29" descr="获得的荣誉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843558"/>
            <a:ext cx="2880320" cy="4299942"/>
          </a:xfrm>
          <a:prstGeom prst="rect">
            <a:avLst/>
          </a:prstGeom>
        </p:spPr>
      </p:pic>
      <p:pic>
        <p:nvPicPr>
          <p:cNvPr id="31" name="图片 30" descr="亳州同德人力资源有限公司_proc_pro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6000">
        <p14:gallery dir="l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387861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i="0" dirty="0" smtClean="0">
                <a:ea typeface="创艺简隶书" pitchFamily="2" charset="-122"/>
              </a:rPr>
              <a:t>兼具政府职能</a:t>
            </a:r>
            <a:endParaRPr lang="zh-CN" altLang="zh-CN" sz="2800" i="0" dirty="0">
              <a:ea typeface="创艺简隶书" pitchFamily="2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 rot="5400000">
            <a:off x="415925" y="1698625"/>
            <a:ext cx="2878138" cy="2338388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 rot="5400000">
            <a:off x="3171825" y="1698625"/>
            <a:ext cx="2878138" cy="2338388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18900000" scaled="1"/>
          </a:gradFill>
          <a:ln w="9525" algn="ctr">
            <a:solidFill>
              <a:srgbClr val="B2B2B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Freeform 7"/>
          <p:cNvSpPr/>
          <p:nvPr/>
        </p:nvSpPr>
        <p:spPr bwMode="auto">
          <a:xfrm rot="5400000">
            <a:off x="5926138" y="1698625"/>
            <a:ext cx="2878138" cy="2338387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18900000" scaled="1"/>
          </a:gradFill>
          <a:ln w="9525" algn="ctr">
            <a:solidFill>
              <a:srgbClr val="B2B2B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1709738" y="1333500"/>
            <a:ext cx="211137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1</a:t>
            </a:r>
            <a:endParaRPr lang="zh-CN" altLang="en-US" sz="3600" b="1" kern="1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4460875" y="1333500"/>
            <a:ext cx="298450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2</a:t>
            </a:r>
            <a:endParaRPr lang="zh-CN" altLang="en-US" sz="3600" b="1" kern="10">
              <a:solidFill>
                <a:srgbClr val="A6A6A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7215188" y="1333500"/>
            <a:ext cx="300037" cy="31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3</a:t>
            </a:r>
            <a:endParaRPr lang="zh-CN" altLang="en-US" sz="3600" b="1" kern="10">
              <a:solidFill>
                <a:srgbClr val="A6A6A6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83568" y="2397983"/>
            <a:ext cx="227300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7E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zh-CN" altLang="zh-CN" sz="1600" dirty="0" smtClean="0">
                <a:solidFill>
                  <a:schemeClr val="bg1"/>
                </a:solidFill>
              </a:rPr>
              <a:t>亳州市人社局</a:t>
            </a:r>
            <a:endParaRPr lang="zh-CN" altLang="zh-CN" sz="1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zh-CN" altLang="zh-CN" sz="1600" dirty="0" smtClean="0">
                <a:solidFill>
                  <a:schemeClr val="bg1"/>
                </a:solidFill>
              </a:rPr>
              <a:t>就业创业一站式</a:t>
            </a:r>
            <a:endParaRPr lang="zh-CN" altLang="zh-CN" sz="1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zh-CN" altLang="zh-CN" sz="1600" dirty="0" smtClean="0">
                <a:solidFill>
                  <a:schemeClr val="bg1"/>
                </a:solidFill>
              </a:rPr>
              <a:t>服务中心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614738" y="2580323"/>
            <a:ext cx="1992312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zh-CN" altLang="zh-CN" sz="1600" dirty="0" smtClean="0"/>
              <a:t>亳州市商务局</a:t>
            </a:r>
            <a:endParaRPr lang="zh-CN" altLang="zh-CN" sz="1600" dirty="0" smtClean="0"/>
          </a:p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zh-CN" altLang="zh-CN" sz="1600" dirty="0" smtClean="0"/>
              <a:t>外派劳务平台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369050" y="2518727"/>
            <a:ext cx="216339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600" dirty="0" smtClean="0"/>
              <a:t>省经信厅中小企业公共公共服务示范平台（信息、创业、培训）</a:t>
            </a:r>
            <a:endParaRPr lang="zh-CN" altLang="zh-CN" sz="1600" dirty="0"/>
          </a:p>
        </p:txBody>
      </p:sp>
      <p:pic>
        <p:nvPicPr>
          <p:cNvPr id="12" name="图片 11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0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bldLvl="0" animBg="1"/>
      <p:bldP spid="28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952843" y="139511"/>
            <a:ext cx="3878614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0" i="0" dirty="0" smtClean="0"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两个同步</a:t>
            </a:r>
            <a:endParaRPr lang="zh-CN" altLang="en-US" sz="2800" b="0" i="0" dirty="0"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>
            <a:off x="2854499" y="1851670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gradFill rotWithShape="1">
            <a:gsLst>
              <a:gs pos="0">
                <a:srgbClr val="0846AC"/>
              </a:gs>
              <a:gs pos="100000">
                <a:srgbClr val="0846A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3" name="右箭头 12"/>
          <p:cNvSpPr>
            <a:spLocks noChangeArrowheads="1"/>
          </p:cNvSpPr>
          <p:nvPr/>
        </p:nvSpPr>
        <p:spPr bwMode="auto">
          <a:xfrm flipH="1">
            <a:off x="2979912" y="2408882"/>
            <a:ext cx="3521075" cy="369888"/>
          </a:xfrm>
          <a:prstGeom prst="rightArrow">
            <a:avLst>
              <a:gd name="adj1" fmla="val 50000"/>
              <a:gd name="adj2" fmla="val 50064"/>
            </a:avLst>
          </a:prstGeom>
          <a:gradFill rotWithShape="1">
            <a:gsLst>
              <a:gs pos="0">
                <a:srgbClr val="0846AC"/>
              </a:gs>
              <a:gs pos="100000">
                <a:srgbClr val="0846A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1187624" y="1388120"/>
            <a:ext cx="1792288" cy="1792287"/>
          </a:xfrm>
          <a:prstGeom prst="ellipse">
            <a:avLst/>
          </a:prstGeom>
          <a:gradFill rotWithShape="1">
            <a:gsLst>
              <a:gs pos="0">
                <a:srgbClr val="2180C1"/>
              </a:gs>
              <a:gs pos="100000">
                <a:srgbClr val="0846AC"/>
              </a:gs>
            </a:gsLst>
            <a:lin ang="5400000" scaled="1"/>
          </a:gra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dirty="0" smtClean="0">
                <a:solidFill>
                  <a:schemeClr val="bg1"/>
                </a:solidFill>
              </a:rPr>
              <a:t>国内就业</a:t>
            </a:r>
            <a:endParaRPr lang="zh-CN" altLang="zh-CN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dirty="0" smtClean="0">
                <a:solidFill>
                  <a:schemeClr val="bg1"/>
                </a:solidFill>
              </a:rPr>
              <a:t>外派劳务</a:t>
            </a:r>
            <a:endParaRPr lang="zh-CN" altLang="en-US" sz="1800" b="1" kern="0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6660689" y="1388120"/>
            <a:ext cx="1793875" cy="1792287"/>
          </a:xfrm>
          <a:prstGeom prst="ellipse">
            <a:avLst/>
          </a:prstGeom>
          <a:gradFill rotWithShape="1">
            <a:gsLst>
              <a:gs pos="0">
                <a:srgbClr val="2180C1"/>
              </a:gs>
              <a:gs pos="100000">
                <a:srgbClr val="0846AC"/>
              </a:gs>
            </a:gsLst>
            <a:lin ang="5400000" scaled="1"/>
          </a:gra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dirty="0" smtClean="0">
                <a:solidFill>
                  <a:schemeClr val="bg1"/>
                </a:solidFill>
              </a:rPr>
              <a:t>线上招聘</a:t>
            </a:r>
            <a:endParaRPr lang="zh-CN" altLang="zh-CN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dirty="0" smtClean="0">
                <a:solidFill>
                  <a:schemeClr val="bg1"/>
                </a:solidFill>
              </a:rPr>
              <a:t>线下招聘</a:t>
            </a:r>
            <a:endParaRPr lang="zh-CN" altLang="en-US" sz="1800" b="1" kern="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1880" y="1729432"/>
            <a:ext cx="2160240" cy="1173163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sz="2000" dirty="0" smtClean="0"/>
              <a:t>做到</a:t>
            </a:r>
            <a:r>
              <a:rPr lang="zh-CN" altLang="zh-CN" sz="2000" dirty="0" smtClean="0">
                <a:solidFill>
                  <a:srgbClr val="FF0000"/>
                </a:solidFill>
              </a:rPr>
              <a:t>“两个同步”</a:t>
            </a:r>
            <a:endParaRPr lang="zh-CN" altLang="zh-CN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96136" y="4011910"/>
            <a:ext cx="2304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亳州同德人力资源网</a:t>
            </a:r>
            <a:endParaRPr lang="en-US" altLang="zh-CN" dirty="0" smtClean="0"/>
          </a:p>
          <a:p>
            <a:r>
              <a:rPr lang="en-US" altLang="zh-CN" dirty="0" smtClean="0"/>
              <a:t>www.tongdehr.com</a:t>
            </a:r>
            <a:endParaRPr lang="zh-CN" altLang="en-US" dirty="0"/>
          </a:p>
        </p:txBody>
      </p:sp>
      <p:pic>
        <p:nvPicPr>
          <p:cNvPr id="22" name="图片 21" descr="亳州同德人力资源有限公司_proc_pro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80312" y="-92546"/>
            <a:ext cx="1456169" cy="91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gallery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ISPRING_ULTRA_SCORM_SLIDE_COUNT" val="1"/>
  <p:tag name="ISPRING_SCORM_RATE_SLIDES" val="0"/>
  <p:tag name="ISPRING_SCORM_RATE_QUIZZES" val="0"/>
  <p:tag name="ISPRING_SCORM_PASSING_SCORE" val="0.0000000000"/>
  <p:tag name="GENSWF_OUTPUT_FILE_NAME" val="22-"/>
  <p:tag name="ISPRING_RESOURCE_PATHS_HASH_2" val="dd605faedef9b7b7285347d268bb89f5f81ab715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全屏显示(16:9)</PresentationFormat>
  <Paragraphs>133</Paragraphs>
  <Slides>12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华文细黑</vt:lpstr>
      <vt:lpstr>微软雅黑</vt:lpstr>
      <vt:lpstr>创艺简隶书</vt:lpstr>
      <vt:lpstr>方正隶二简体</vt:lpstr>
      <vt:lpstr>Arial Black</vt:lpstr>
      <vt:lpstr>Arial Unicode MS</vt:lpstr>
      <vt:lpstr>方正毡笔黑简体</vt:lpstr>
      <vt:lpstr>黑体</vt:lpstr>
      <vt:lpstr>方正黑体简体</vt:lpstr>
      <vt:lpstr>Arial</vt:lpstr>
      <vt:lpstr>Impact</vt:lpstr>
      <vt:lpstr>Calibri</vt:lpstr>
      <vt:lpstr>Arial Unicode MS</vt:lpstr>
      <vt:lpstr>汉仪颜楷简</vt:lpstr>
      <vt:lpstr>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512</dc:title>
  <dc:creator>Administrator</dc:creator>
  <cp:lastModifiedBy>WPS_1528079939</cp:lastModifiedBy>
  <cp:revision>283</cp:revision>
  <dcterms:created xsi:type="dcterms:W3CDTF">2010-02-22T07:41:00Z</dcterms:created>
  <dcterms:modified xsi:type="dcterms:W3CDTF">2022-04-21T10:12:31Z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B3FEF47DF17D46E4813FE31C6EA4277D</vt:lpwstr>
  </property>
  <property fmtid="{D5CDD505-2E9C-101B-9397-08002B2CF9AE}" pid="3" name="KSOProductBuildVer">
    <vt:lpwstr>2052-11.1.0.11365</vt:lpwstr>
  </property>
</Properties>
</file>